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068" r:id="rId1"/>
  </p:sldMasterIdLst>
  <p:notesMasterIdLst>
    <p:notesMasterId r:id="rId30"/>
  </p:notesMasterIdLst>
  <p:sldIdLst>
    <p:sldId id="256" r:id="rId2"/>
    <p:sldId id="307" r:id="rId3"/>
    <p:sldId id="308" r:id="rId4"/>
    <p:sldId id="310" r:id="rId5"/>
    <p:sldId id="311" r:id="rId6"/>
    <p:sldId id="312" r:id="rId7"/>
    <p:sldId id="317" r:id="rId8"/>
    <p:sldId id="313" r:id="rId9"/>
    <p:sldId id="318" r:id="rId10"/>
    <p:sldId id="319" r:id="rId11"/>
    <p:sldId id="321" r:id="rId12"/>
    <p:sldId id="320" r:id="rId13"/>
    <p:sldId id="322" r:id="rId14"/>
    <p:sldId id="323" r:id="rId15"/>
    <p:sldId id="324" r:id="rId16"/>
    <p:sldId id="325" r:id="rId17"/>
    <p:sldId id="327" r:id="rId18"/>
    <p:sldId id="326" r:id="rId19"/>
    <p:sldId id="328" r:id="rId20"/>
    <p:sldId id="260" r:id="rId21"/>
    <p:sldId id="330" r:id="rId22"/>
    <p:sldId id="329" r:id="rId23"/>
    <p:sldId id="304" r:id="rId24"/>
    <p:sldId id="331" r:id="rId25"/>
    <p:sldId id="266" r:id="rId26"/>
    <p:sldId id="309" r:id="rId27"/>
    <p:sldId id="306" r:id="rId28"/>
    <p:sldId id="27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Merriweather" pitchFamily="2" charset="77"/>
      <p:regular r:id="rId39"/>
      <p:bold r:id="rId40"/>
      <p:italic r:id="rId41"/>
      <p:boldItalic r:id="rId42"/>
    </p:embeddedFont>
    <p:embeddedFont>
      <p:font typeface="Wingdings 3" pitchFamily="2" charset="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5CED5-A3C9-4A29-B586-7CEECA0D5E5E}">
  <a:tblStyle styleId="{67F5CED5-A3C9-4A29-B586-7CEECA0D5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A67BEF-97A4-4A34-92A8-B4A8506E03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9"/>
    <p:restoredTop sz="94598"/>
  </p:normalViewPr>
  <p:slideViewPr>
    <p:cSldViewPr>
      <p:cViewPr varScale="1">
        <p:scale>
          <a:sx n="149" d="100"/>
          <a:sy n="149" d="100"/>
        </p:scale>
        <p:origin x="192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339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78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04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0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1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4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09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6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9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0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26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764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870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5248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01130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4589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9401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13652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5728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939986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1946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79227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40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3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206293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4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60778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169101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35566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48116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90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31985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10079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83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Kugz9rrdhcw?feature=oembed" TargetMode="Externa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k0Li7A_L5es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ctrTitle"/>
          </p:nvPr>
        </p:nvSpPr>
        <p:spPr>
          <a:xfrm>
            <a:off x="3635896" y="1131590"/>
            <a:ext cx="3060582" cy="3748522"/>
          </a:xfrm>
          <a:prstGeom prst="rect">
            <a:avLst/>
          </a:prstGeom>
        </p:spPr>
        <p:txBody>
          <a:bodyPr spcFirstLastPara="1" lIns="0" tIns="0" rIns="0" bIns="0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en-US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Retiro</a:t>
            </a:r>
            <a:r>
              <a:rPr lang="en-US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Espiritual</a:t>
            </a:r>
            <a:br>
              <a:rPr lang="en-US" sz="2600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Apóstoles</a:t>
            </a:r>
            <a:r>
              <a:rPr lang="en-US" sz="2600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Eucaristía</a:t>
            </a:r>
            <a:r>
              <a:rPr lang="en-US" sz="2600" b="1" dirty="0">
                <a:ln/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SJS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918C7E-B8B2-9343-A891-827C4202D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54859"/>
            <a:ext cx="2431031" cy="2894085"/>
          </a:xfrm>
          <a:prstGeom prst="rect">
            <a:avLst/>
          </a:prstGeom>
        </p:spPr>
      </p:pic>
      <p:pic>
        <p:nvPicPr>
          <p:cNvPr id="30" name="Picture 29" descr="Shape, arrow, circle&#10;&#10;Description automatically generated">
            <a:extLst>
              <a:ext uri="{FF2B5EF4-FFF2-40B4-BE49-F238E27FC236}">
                <a16:creationId xmlns:a16="http://schemas.microsoft.com/office/drawing/2014/main" id="{BC598B3C-DC15-4445-86AA-86BAD261B0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0960"/>
            <a:ext cx="2351557" cy="4675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Colorful music notes stock illustration. Illustration of floral - 73228286">
            <a:extLst>
              <a:ext uri="{FF2B5EF4-FFF2-40B4-BE49-F238E27FC236}">
                <a16:creationId xmlns:a16="http://schemas.microsoft.com/office/drawing/2014/main" id="{473BD823-A263-BA46-A682-1D02E36F2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9201" r="6374" b="11004"/>
          <a:stretch/>
        </p:blipFill>
        <p:spPr bwMode="auto">
          <a:xfrm rot="20879033">
            <a:off x="6565079" y="3120428"/>
            <a:ext cx="2463308" cy="136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583A8-2160-8C43-BA80-698905C61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11510"/>
            <a:ext cx="6455100" cy="1159800"/>
          </a:xfrm>
        </p:spPr>
        <p:txBody>
          <a:bodyPr/>
          <a:lstStyle/>
          <a:p>
            <a:r>
              <a:rPr lang="es-ES_tradnl" dirty="0"/>
              <a:t>RESONANCIAS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D0DF-7F37-6F44-A698-B8DEAAE7F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166" y="1717537"/>
            <a:ext cx="6455100" cy="784800"/>
          </a:xfrm>
        </p:spPr>
        <p:txBody>
          <a:bodyPr/>
          <a:lstStyle/>
          <a:p>
            <a:r>
              <a:rPr lang="es-ES_tradnl" sz="3200" dirty="0"/>
              <a:t>¿Qué sentido tienen los signos?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33C12-2BED-0046-88F5-2D5ED64652A3}"/>
              </a:ext>
            </a:extLst>
          </p:cNvPr>
          <p:cNvSpPr txBox="1"/>
          <p:nvPr/>
        </p:nvSpPr>
        <p:spPr>
          <a:xfrm>
            <a:off x="1592554" y="2339367"/>
            <a:ext cx="2376264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Pan y vino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Aceites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Cruz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Fuego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67D0-A0E8-CC4C-B2E4-FBD5B99AC40A}"/>
              </a:ext>
            </a:extLst>
          </p:cNvPr>
          <p:cNvSpPr txBox="1"/>
          <p:nvPr/>
        </p:nvSpPr>
        <p:spPr>
          <a:xfrm>
            <a:off x="4860032" y="2434810"/>
            <a:ext cx="3240360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s-ES_tradnl" sz="2400" dirty="0"/>
              <a:t>Agua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s-ES_tradnl" sz="2400" dirty="0"/>
              <a:t>Campanas, flores y música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s-ES_tradnl" sz="2400" dirty="0"/>
              <a:t>Colores</a:t>
            </a:r>
          </a:p>
        </p:txBody>
      </p:sp>
      <p:pic>
        <p:nvPicPr>
          <p:cNvPr id="2050" name="Picture 2" descr="El pan y el vino, símbolos esenciales | Archidiócesis de Sevilla">
            <a:extLst>
              <a:ext uri="{FF2B5EF4-FFF2-40B4-BE49-F238E27FC236}">
                <a16:creationId xmlns:a16="http://schemas.microsoft.com/office/drawing/2014/main" id="{5AE7E471-EADE-C046-84AB-E13DF3B3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r="2378" b="5500"/>
          <a:stretch/>
        </p:blipFill>
        <p:spPr bwMode="auto">
          <a:xfrm>
            <a:off x="150856" y="1943236"/>
            <a:ext cx="1476164" cy="118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ians protest demolition of holy cross - The Statesman">
            <a:extLst>
              <a:ext uri="{FF2B5EF4-FFF2-40B4-BE49-F238E27FC236}">
                <a16:creationId xmlns:a16="http://schemas.microsoft.com/office/drawing/2014/main" id="{BC900809-2EE3-F54A-91DE-53EF27663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7688" r="63387" b="14739"/>
          <a:stretch/>
        </p:blipFill>
        <p:spPr bwMode="auto">
          <a:xfrm>
            <a:off x="410831" y="3344328"/>
            <a:ext cx="1027414" cy="1569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 ideas de Abuelito | santo crisma, misa crismal, mobiliario gótico">
            <a:extLst>
              <a:ext uri="{FF2B5EF4-FFF2-40B4-BE49-F238E27FC236}">
                <a16:creationId xmlns:a16="http://schemas.microsoft.com/office/drawing/2014/main" id="{346B4724-5B48-134F-8380-AAC3D239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74" y="2339367"/>
            <a:ext cx="1099662" cy="115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,073 Holy Water Stock Photos, Pictures &amp; Royalty-Free Images - iStock">
            <a:extLst>
              <a:ext uri="{FF2B5EF4-FFF2-40B4-BE49-F238E27FC236}">
                <a16:creationId xmlns:a16="http://schemas.microsoft.com/office/drawing/2014/main" id="{98AFDC0F-8E7B-2E47-A53E-5B1150EAC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t="3566" b="12200"/>
          <a:stretch/>
        </p:blipFill>
        <p:spPr bwMode="auto">
          <a:xfrm>
            <a:off x="6503166" y="2160584"/>
            <a:ext cx="1326342" cy="1099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uego nuevo de la Vigilia pascual">
            <a:extLst>
              <a:ext uri="{FF2B5EF4-FFF2-40B4-BE49-F238E27FC236}">
                <a16:creationId xmlns:a16="http://schemas.microsoft.com/office/drawing/2014/main" id="{50CFA0BE-4EBF-C043-8466-76FC42E9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8" b="16172"/>
          <a:stretch/>
        </p:blipFill>
        <p:spPr bwMode="auto">
          <a:xfrm>
            <a:off x="3323295" y="3594061"/>
            <a:ext cx="1464561" cy="131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rk Rothko: Untitled (Purple, White, and Red) | Kent Baldner | Flickr">
            <a:extLst>
              <a:ext uri="{FF2B5EF4-FFF2-40B4-BE49-F238E27FC236}">
                <a16:creationId xmlns:a16="http://schemas.microsoft.com/office/drawing/2014/main" id="{3105F989-274A-504B-BD4C-F4884363F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7600" r="61358" b="22001"/>
          <a:stretch/>
        </p:blipFill>
        <p:spPr bwMode="auto">
          <a:xfrm rot="5400000">
            <a:off x="6984055" y="3784257"/>
            <a:ext cx="687959" cy="163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4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775A-CA08-BC4F-A558-FE63E203E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716" y="3385690"/>
            <a:ext cx="5112568" cy="740114"/>
          </a:xfrm>
        </p:spPr>
        <p:txBody>
          <a:bodyPr/>
          <a:lstStyle/>
          <a:p>
            <a:pPr algn="ctr"/>
            <a:r>
              <a:rPr lang="es-ES_tradnl" sz="5400" dirty="0"/>
              <a:t>Día a Día</a:t>
            </a:r>
          </a:p>
        </p:txBody>
      </p:sp>
      <p:pic>
        <p:nvPicPr>
          <p:cNvPr id="1028" name="Picture 4" descr="Cómo participar del Triduo Pascual en familia? - Revista Vive">
            <a:extLst>
              <a:ext uri="{FF2B5EF4-FFF2-40B4-BE49-F238E27FC236}">
                <a16:creationId xmlns:a16="http://schemas.microsoft.com/office/drawing/2014/main" id="{C1479EBE-3F71-A944-82AF-10913E22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214843"/>
            <a:ext cx="5112568" cy="19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49BCBC-1897-4340-AFF4-3ED54F0B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18" y="3325648"/>
            <a:ext cx="1015010" cy="1208345"/>
          </a:xfrm>
          <a:prstGeom prst="rect">
            <a:avLst/>
          </a:prstGeom>
        </p:spPr>
      </p:pic>
      <p:pic>
        <p:nvPicPr>
          <p:cNvPr id="8" name="Picture 7" descr="Shape, arrow, circle&#10;&#10;Description automatically generated">
            <a:extLst>
              <a:ext uri="{FF2B5EF4-FFF2-40B4-BE49-F238E27FC236}">
                <a16:creationId xmlns:a16="http://schemas.microsoft.com/office/drawing/2014/main" id="{39E6B076-CA3D-9045-8C69-E7B0B1DD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0" y="363860"/>
            <a:ext cx="2172044" cy="43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07B0-3BC3-7646-B09B-309507F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797562"/>
            <a:ext cx="2409640" cy="1374138"/>
          </a:xfrm>
        </p:spPr>
        <p:txBody>
          <a:bodyPr/>
          <a:lstStyle/>
          <a:p>
            <a:r>
              <a:rPr lang="es-ES_tradnl" sz="3200" dirty="0"/>
              <a:t>DOMINGO DE RAMOS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E6B2-8F8C-9543-9C28-FD5D2F10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71700"/>
            <a:ext cx="3412812" cy="1889760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chemeClr val="bg2"/>
                </a:solidFill>
              </a:rPr>
              <a:t>¡Bendito el que viene!</a:t>
            </a:r>
          </a:p>
          <a:p>
            <a:r>
              <a:rPr lang="es-ES_tradnl" sz="3200" dirty="0">
                <a:solidFill>
                  <a:schemeClr val="bg2"/>
                </a:solidFill>
              </a:rPr>
              <a:t>¡Hosanna!</a:t>
            </a:r>
          </a:p>
        </p:txBody>
      </p:sp>
      <p:pic>
        <p:nvPicPr>
          <p:cNvPr id="1026" name="Picture 2" descr="Qué celebramos el Domingo de Ramos?">
            <a:extLst>
              <a:ext uri="{FF2B5EF4-FFF2-40B4-BE49-F238E27FC236}">
                <a16:creationId xmlns:a16="http://schemas.microsoft.com/office/drawing/2014/main" id="{91420A02-28F7-F745-86FF-667BE4E1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70" y="1008685"/>
            <a:ext cx="4831229" cy="2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D96EAE-17F2-E648-9CA1-443EA7BF488D}"/>
              </a:ext>
            </a:extLst>
          </p:cNvPr>
          <p:cNvSpPr txBox="1">
            <a:spLocks/>
          </p:cNvSpPr>
          <p:nvPr/>
        </p:nvSpPr>
        <p:spPr>
          <a:xfrm>
            <a:off x="3880356" y="3692701"/>
            <a:ext cx="5231288" cy="114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ts val="1000"/>
              </a:spcBef>
            </a:pPr>
            <a:r>
              <a:rPr lang="en-US" sz="2800" dirty="0"/>
              <a:t>¿Le </a:t>
            </a:r>
            <a:r>
              <a:rPr lang="en-US" sz="2800" dirty="0" err="1"/>
              <a:t>crucificaremos</a:t>
            </a:r>
            <a:r>
              <a:rPr lang="en-US" sz="2800" dirty="0"/>
              <a:t> 4 días </a:t>
            </a:r>
            <a:r>
              <a:rPr lang="en-US" sz="2800" dirty="0" err="1"/>
              <a:t>después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26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303621"/>
            <a:ext cx="3359149" cy="4540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407B0-3BC3-7646-B09B-309507F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32" y="730250"/>
            <a:ext cx="3133400" cy="1553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LUNES A MIÉRCOLES: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E6B2-8F8C-9543-9C28-FD5D2F10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32" y="1952625"/>
            <a:ext cx="3054505" cy="25622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sz="3200" dirty="0"/>
              <a:t>Leer La </a:t>
            </a:r>
            <a:r>
              <a:rPr lang="en-US" sz="3200" dirty="0" err="1"/>
              <a:t>Pasión</a:t>
            </a:r>
            <a:r>
              <a:rPr lang="en-US" sz="3200" dirty="0"/>
              <a:t> </a:t>
            </a:r>
          </a:p>
          <a:p>
            <a:pPr defTabSz="457200">
              <a:spcBef>
                <a:spcPts val="1000"/>
              </a:spcBef>
            </a:pPr>
            <a:r>
              <a:rPr lang="en-US" sz="3200" dirty="0" err="1"/>
              <a:t>Participar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Misa</a:t>
            </a:r>
          </a:p>
        </p:txBody>
      </p:sp>
      <p:pic>
        <p:nvPicPr>
          <p:cNvPr id="3074" name="Picture 2" descr="60 ideas de SEMANA SANTA | semana santa, imagen de semana santa, santos">
            <a:extLst>
              <a:ext uri="{FF2B5EF4-FFF2-40B4-BE49-F238E27FC236}">
                <a16:creationId xmlns:a16="http://schemas.microsoft.com/office/drawing/2014/main" id="{C69E1813-5012-064D-B0CA-99A20610B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 r="-2" b="-2"/>
          <a:stretch/>
        </p:blipFill>
        <p:spPr bwMode="auto">
          <a:xfrm>
            <a:off x="3840087" y="346260"/>
            <a:ext cx="4939162" cy="4450979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658995" y="1427496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70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8347-1EE9-6A4B-B8AD-C4072E83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62" y="796125"/>
            <a:ext cx="3646914" cy="1127553"/>
          </a:xfrm>
        </p:spPr>
        <p:txBody>
          <a:bodyPr/>
          <a:lstStyle/>
          <a:p>
            <a:r>
              <a:rPr lang="es-ES_tradnl" dirty="0"/>
              <a:t>JUEVES SANTO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2FE6F-9896-464D-9791-F187B67A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062" y="1444198"/>
            <a:ext cx="2818159" cy="1127552"/>
          </a:xfrm>
        </p:spPr>
        <p:txBody>
          <a:bodyPr/>
          <a:lstStyle/>
          <a:p>
            <a:r>
              <a:rPr lang="es-ES_tradnl" sz="2400" dirty="0"/>
              <a:t>Participar en LITURGIA:</a:t>
            </a:r>
          </a:p>
          <a:p>
            <a:endParaRPr lang="es-ES_trad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77DB4D-E4EA-D74F-B5DC-7D4A37B277C8}"/>
              </a:ext>
            </a:extLst>
          </p:cNvPr>
          <p:cNvSpPr txBox="1">
            <a:spLocks/>
          </p:cNvSpPr>
          <p:nvPr/>
        </p:nvSpPr>
        <p:spPr>
          <a:xfrm>
            <a:off x="709062" y="2355726"/>
            <a:ext cx="379093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Última Cena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Institución de la Eucaristía y Sacerdocio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Lavatorio de los pies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Oración en Getsemaní </a:t>
            </a:r>
          </a:p>
        </p:txBody>
      </p:sp>
      <p:pic>
        <p:nvPicPr>
          <p:cNvPr id="4098" name="Picture 2" descr="Jueves Santo: se celebra la institución de la Eucaristía y el sacerdocio |  Diario Época">
            <a:extLst>
              <a:ext uri="{FF2B5EF4-FFF2-40B4-BE49-F238E27FC236}">
                <a16:creationId xmlns:a16="http://schemas.microsoft.com/office/drawing/2014/main" id="{0D3195F4-BF68-1442-9776-2FA63880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942"/>
            <a:ext cx="2962070" cy="17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roquia La Inmaculada: Jueves Santo: Ideas para el Monumento">
            <a:extLst>
              <a:ext uri="{FF2B5EF4-FFF2-40B4-BE49-F238E27FC236}">
                <a16:creationId xmlns:a16="http://schemas.microsoft.com/office/drawing/2014/main" id="{D60F72F3-9EB8-1B4C-8D0F-D6501C262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1615" y="2388550"/>
            <a:ext cx="19937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65 ideas de Jesús en el huerto de Getsemaní | huerto de getsemaní, imágenes  de jesus, fotos de jesús">
            <a:extLst>
              <a:ext uri="{FF2B5EF4-FFF2-40B4-BE49-F238E27FC236}">
                <a16:creationId xmlns:a16="http://schemas.microsoft.com/office/drawing/2014/main" id="{E92E3091-A5BE-8C41-9E3F-14BE1506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38" y="2388550"/>
            <a:ext cx="1818579" cy="24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3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303621"/>
            <a:ext cx="3359149" cy="4540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01396-D37E-B443-BFFB-6111AC93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6260"/>
            <a:ext cx="3067225" cy="1354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>
                <a:solidFill>
                  <a:schemeClr val="tx2"/>
                </a:solidFill>
              </a:rPr>
              <a:t>VIERNES SANTO</a:t>
            </a:r>
          </a:p>
        </p:txBody>
      </p:sp>
      <p:pic>
        <p:nvPicPr>
          <p:cNvPr id="5124" name="Picture 4" descr="Semana Santa Cultural - Cultura y Turismo">
            <a:extLst>
              <a:ext uri="{FF2B5EF4-FFF2-40B4-BE49-F238E27FC236}">
                <a16:creationId xmlns:a16="http://schemas.microsoft.com/office/drawing/2014/main" id="{285C0AEB-4EEF-6D4F-BB0A-C2B011FA9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1" b="1"/>
          <a:stretch/>
        </p:blipFill>
        <p:spPr bwMode="auto">
          <a:xfrm>
            <a:off x="3840087" y="346260"/>
            <a:ext cx="4939162" cy="4450979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658995" y="1427496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399D6-A621-6B4F-A90E-F258CA915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283" y="1833598"/>
            <a:ext cx="3223583" cy="2877779"/>
          </a:xfrm>
        </p:spPr>
        <p:txBody>
          <a:bodyPr>
            <a:normAutofit fontScale="92500"/>
          </a:bodyPr>
          <a:lstStyle/>
          <a:p>
            <a:r>
              <a:rPr lang="es-ES_tradnl" sz="2400" dirty="0"/>
              <a:t>PASIÓN Y MUERTE DE NUESTRO SEÑOR JESUCRISTO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accent5">
                    <a:lumMod val="50000"/>
                  </a:schemeClr>
                </a:solidFill>
              </a:rPr>
              <a:t>Liturgia de la Pasión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accent5">
                    <a:lumMod val="50000"/>
                  </a:schemeClr>
                </a:solidFill>
              </a:rPr>
              <a:t>Vía Crucis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accent5">
                    <a:lumMod val="50000"/>
                  </a:schemeClr>
                </a:solidFill>
              </a:rPr>
              <a:t>Las Siete Palabras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accent5">
                    <a:lumMod val="50000"/>
                  </a:schemeClr>
                </a:solidFill>
              </a:rPr>
              <a:t>Rosario de pésame</a:t>
            </a:r>
          </a:p>
        </p:txBody>
      </p:sp>
    </p:spTree>
    <p:extLst>
      <p:ext uri="{BB962C8B-B14F-4D97-AF65-F5344CB8AC3E}">
        <p14:creationId xmlns:p14="http://schemas.microsoft.com/office/powerpoint/2010/main" val="139065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6647-6393-9241-8C0B-0F96D384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6" y="1167604"/>
            <a:ext cx="3672408" cy="851548"/>
          </a:xfrm>
        </p:spPr>
        <p:txBody>
          <a:bodyPr/>
          <a:lstStyle/>
          <a:p>
            <a:r>
              <a:rPr lang="es-ES_tradnl" sz="3200" dirty="0"/>
              <a:t>SÁBADO SANTO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31C30-5BB9-4344-ADC9-75CC4F61F479}"/>
              </a:ext>
            </a:extLst>
          </p:cNvPr>
          <p:cNvSpPr txBox="1">
            <a:spLocks/>
          </p:cNvSpPr>
          <p:nvPr/>
        </p:nvSpPr>
        <p:spPr>
          <a:xfrm>
            <a:off x="714173" y="1875191"/>
            <a:ext cx="379093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Contemplación del Misterio Pascual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cap="none" dirty="0">
                <a:solidFill>
                  <a:schemeClr val="bg2"/>
                </a:solidFill>
              </a:rPr>
              <a:t>Silencio e interiorización</a:t>
            </a:r>
          </a:p>
        </p:txBody>
      </p:sp>
      <p:pic>
        <p:nvPicPr>
          <p:cNvPr id="6154" name="Picture 10" descr="Pasión y muerte de Jesús contada para niños">
            <a:extLst>
              <a:ext uri="{FF2B5EF4-FFF2-40B4-BE49-F238E27FC236}">
                <a16:creationId xmlns:a16="http://schemas.microsoft.com/office/drawing/2014/main" id="{A53C34D4-95DC-7D41-8CAB-3A395E96F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23037"/>
          <a:stretch/>
        </p:blipFill>
        <p:spPr bwMode="auto">
          <a:xfrm>
            <a:off x="5197165" y="592503"/>
            <a:ext cx="3468379" cy="395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5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01345"/>
            <a:ext cx="8250178" cy="393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4" name="Picture 6" descr="How To Care For Easter Lilies • Insteading">
            <a:extLst>
              <a:ext uri="{FF2B5EF4-FFF2-40B4-BE49-F238E27FC236}">
                <a16:creationId xmlns:a16="http://schemas.microsoft.com/office/drawing/2014/main" id="{DDC2A47B-51E5-A24E-A44E-B7F0FBE8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5375" cy="51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ábado de vigilia pascual transmitiremos en vivo por este canal a las 18hs  desde nuestra Parroquía Ntra Sra de Itatí🔊📲 Prepará agua y vela en tu  casa..... - Comunidad Jesús el buen">
            <a:extLst>
              <a:ext uri="{FF2B5EF4-FFF2-40B4-BE49-F238E27FC236}">
                <a16:creationId xmlns:a16="http://schemas.microsoft.com/office/drawing/2014/main" id="{60D0962F-9CFC-4747-B1C8-185423D1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0" y="544737"/>
            <a:ext cx="4864832" cy="405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A14AE-3780-DF43-AAC2-D7357C80C0BA}"/>
              </a:ext>
            </a:extLst>
          </p:cNvPr>
          <p:cNvSpPr txBox="1">
            <a:spLocks/>
          </p:cNvSpPr>
          <p:nvPr/>
        </p:nvSpPr>
        <p:spPr>
          <a:xfrm>
            <a:off x="5353675" y="622065"/>
            <a:ext cx="3584713" cy="3915480"/>
          </a:xfrm>
          <a:prstGeom prst="rect">
            <a:avLst/>
          </a:prstGeom>
          <a:solidFill>
            <a:schemeClr val="accent4">
              <a:lumMod val="20000"/>
              <a:lumOff val="80000"/>
              <a:alpha val="44272"/>
            </a:schemeClr>
          </a:solidFill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Fuego nuevo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Historia de la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Agua viva: nuevos miembros de la Iglesia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¡Aleluya! ¡Cristo Resucitó!</a:t>
            </a:r>
          </a:p>
        </p:txBody>
      </p:sp>
    </p:spTree>
    <p:extLst>
      <p:ext uri="{BB962C8B-B14F-4D97-AF65-F5344CB8AC3E}">
        <p14:creationId xmlns:p14="http://schemas.microsoft.com/office/powerpoint/2010/main" val="180513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Rusticos - Feliz Domingo de Resurrección!!! Nuestro Rey a... | Facebook">
            <a:extLst>
              <a:ext uri="{FF2B5EF4-FFF2-40B4-BE49-F238E27FC236}">
                <a16:creationId xmlns:a16="http://schemas.microsoft.com/office/drawing/2014/main" id="{2F5FF1D4-2272-A949-99B4-BA086754E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0" r="2462" b="1"/>
          <a:stretch/>
        </p:blipFill>
        <p:spPr bwMode="auto">
          <a:xfrm>
            <a:off x="3347864" y="2298898"/>
            <a:ext cx="4931620" cy="2696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070" y="120651"/>
            <a:ext cx="2516279" cy="2206036"/>
          </a:xfrm>
          <a:prstGeom prst="rect">
            <a:avLst/>
          </a:prstGeom>
          <a:solidFill>
            <a:srgbClr val="666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Domingo de Resurrección - Parroquia Sagrado Corazón de Jesus">
            <a:extLst>
              <a:ext uri="{FF2B5EF4-FFF2-40B4-BE49-F238E27FC236}">
                <a16:creationId xmlns:a16="http://schemas.microsoft.com/office/drawing/2014/main" id="{68FF76EF-4E88-0E4B-848F-53B465256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2057" b="31420"/>
          <a:stretch/>
        </p:blipFill>
        <p:spPr bwMode="auto">
          <a:xfrm>
            <a:off x="459488" y="532035"/>
            <a:ext cx="5192685" cy="2064739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49" y="3052482"/>
            <a:ext cx="1074446" cy="1514946"/>
          </a:xfrm>
          <a:prstGeom prst="rect">
            <a:avLst/>
          </a:prstGeom>
          <a:solidFill>
            <a:srgbClr val="666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FELIZ DOMINGO DE RESURRECCIÓN... - Santuario Nuestra Señora de los Milagros">
            <a:extLst>
              <a:ext uri="{FF2B5EF4-FFF2-40B4-BE49-F238E27FC236}">
                <a16:creationId xmlns:a16="http://schemas.microsoft.com/office/drawing/2014/main" id="{41910FEF-BCCA-5B4B-8CCF-F210E806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3817"/>
          <a:stretch/>
        </p:blipFill>
        <p:spPr bwMode="auto">
          <a:xfrm>
            <a:off x="543248" y="2715766"/>
            <a:ext cx="2651498" cy="151494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10" name="Picture 10" descr="Happy-Easter-Images-Religious - Saint Peter the Apostle Saint Peter the  Apostle">
            <a:extLst>
              <a:ext uri="{FF2B5EF4-FFF2-40B4-BE49-F238E27FC236}">
                <a16:creationId xmlns:a16="http://schemas.microsoft.com/office/drawing/2014/main" id="{FCEB410A-0248-7349-9E32-38F06BB6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18" y="123477"/>
            <a:ext cx="3064554" cy="20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9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775A-CA08-BC4F-A558-FE63E203E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716" y="3385690"/>
            <a:ext cx="5112568" cy="740114"/>
          </a:xfrm>
        </p:spPr>
        <p:txBody>
          <a:bodyPr/>
          <a:lstStyle/>
          <a:p>
            <a:pPr algn="ctr"/>
            <a:r>
              <a:rPr lang="es-ES_tradnl" sz="5400" dirty="0"/>
              <a:t>En mi vida</a:t>
            </a:r>
          </a:p>
        </p:txBody>
      </p:sp>
      <p:pic>
        <p:nvPicPr>
          <p:cNvPr id="1028" name="Picture 4" descr="Cómo participar del Triduo Pascual en familia? - Revista Vive">
            <a:extLst>
              <a:ext uri="{FF2B5EF4-FFF2-40B4-BE49-F238E27FC236}">
                <a16:creationId xmlns:a16="http://schemas.microsoft.com/office/drawing/2014/main" id="{C1479EBE-3F71-A944-82AF-10913E22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214843"/>
            <a:ext cx="5112568" cy="19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49BCBC-1897-4340-AFF4-3ED54F0B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18" y="3325648"/>
            <a:ext cx="1015010" cy="1208345"/>
          </a:xfrm>
          <a:prstGeom prst="rect">
            <a:avLst/>
          </a:prstGeom>
        </p:spPr>
      </p:pic>
      <p:pic>
        <p:nvPicPr>
          <p:cNvPr id="8" name="Picture 7" descr="Shape, arrow, circle&#10;&#10;Description automatically generated">
            <a:extLst>
              <a:ext uri="{FF2B5EF4-FFF2-40B4-BE49-F238E27FC236}">
                <a16:creationId xmlns:a16="http://schemas.microsoft.com/office/drawing/2014/main" id="{39E6B076-CA3D-9045-8C69-E7B0B1DD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0" y="363860"/>
            <a:ext cx="2172044" cy="43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1B42-6D06-714E-8E0B-2B729137B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726029"/>
            <a:ext cx="4497636" cy="295550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ORACIÓN </a:t>
            </a:r>
            <a:b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DEL </a:t>
            </a:r>
            <a:b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APÓSTOL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F53C-23DC-5D40-9110-54B42BC44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9380" y="3750026"/>
            <a:ext cx="3240360" cy="646065"/>
          </a:xfrm>
        </p:spPr>
        <p:txBody>
          <a:bodyPr/>
          <a:lstStyle/>
          <a:p>
            <a:r>
              <a:rPr lang="en-US" dirty="0"/>
              <a:t>San John Henry Newman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BF122-7231-6746-A2ED-C6657EFB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372094"/>
            <a:ext cx="1801739" cy="2142747"/>
          </a:xfrm>
          <a:prstGeom prst="rect">
            <a:avLst/>
          </a:prstGeom>
        </p:spPr>
      </p:pic>
      <p:pic>
        <p:nvPicPr>
          <p:cNvPr id="6" name="Picture 5" descr="Shape, arrow, circle&#10;&#10;Description automatically generated">
            <a:extLst>
              <a:ext uri="{FF2B5EF4-FFF2-40B4-BE49-F238E27FC236}">
                <a16:creationId xmlns:a16="http://schemas.microsoft.com/office/drawing/2014/main" id="{32A59B3B-9FBD-7A47-9BBE-1992156D9E7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1619672" y="2067694"/>
            <a:ext cx="6120012" cy="26734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3200" dirty="0"/>
              <a:t>¿Cuál quiero que sea el fruto de mis propósitos cuaresmales más allá de estos 40 días de oración, ayuno y sacrificio?</a:t>
            </a:r>
            <a:endParaRPr lang="en-US" sz="3200" dirty="0"/>
          </a:p>
          <a:p>
            <a:pPr marL="0" lvl="0" indent="0">
              <a:spcAft>
                <a:spcPts val="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2CFA7-88E1-8249-87FB-E321BB72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2" y="627534"/>
            <a:ext cx="1534793" cy="18252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1331640" y="1995686"/>
            <a:ext cx="6120012" cy="26734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3600" dirty="0"/>
              <a:t>¿Cómo quiero vivir el Misterio Pascual junto a María, Madre de Jesús?  </a:t>
            </a:r>
          </a:p>
          <a:p>
            <a:r>
              <a:rPr lang="es-ES" sz="3600" dirty="0"/>
              <a:t>¿Qué me propongo</a:t>
            </a:r>
            <a:r>
              <a:rPr lang="en-US" sz="3600" dirty="0"/>
              <a:t>?</a:t>
            </a:r>
          </a:p>
          <a:p>
            <a:pPr marL="0" lvl="0" indent="0">
              <a:spcAft>
                <a:spcPts val="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2CFA7-88E1-8249-87FB-E321BB72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2" y="627534"/>
            <a:ext cx="1534793" cy="1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2529750" y="1879949"/>
            <a:ext cx="4633200" cy="26450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“Ojalá donde quiera que estén las Siervas de Jesús Sacramentado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se palpe el aumento de fe y amor al Santísimo”. </a:t>
            </a:r>
            <a:endParaRPr lang="es-MX" sz="1800" dirty="0">
              <a:solidFill>
                <a:schemeClr val="tx1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s-MX" sz="1800" dirty="0">
                <a:solidFill>
                  <a:schemeClr val="tx1"/>
                </a:solidFill>
              </a:rPr>
              <a:t>Silviano Carrillo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2CFA7-88E1-8249-87FB-E321BB72F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2" y="627534"/>
            <a:ext cx="1534793" cy="1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AAD837-3741-F94E-A0D4-815107B97C33}"/>
              </a:ext>
            </a:extLst>
          </p:cNvPr>
          <p:cNvSpPr txBox="1">
            <a:spLocks/>
          </p:cNvSpPr>
          <p:nvPr/>
        </p:nvSpPr>
        <p:spPr>
          <a:xfrm>
            <a:off x="2862971" y="2079196"/>
            <a:ext cx="5930295" cy="2539510"/>
          </a:xfrm>
          <a:prstGeom prst="rect">
            <a:avLst/>
          </a:prstGeom>
          <a:effectLst/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Madre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llena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Dolores, 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acuérdate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Cruz</a:t>
            </a:r>
          </a:p>
          <a:p>
            <a:r>
              <a:rPr lang="en-US" b="1" i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R: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Jesús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Madre de los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pecadores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CB549-BB22-F547-915B-F7CC865D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55526"/>
            <a:ext cx="1256119" cy="1493859"/>
          </a:xfrm>
          <a:prstGeom prst="rect">
            <a:avLst/>
          </a:prstGeom>
        </p:spPr>
      </p:pic>
      <p:pic>
        <p:nvPicPr>
          <p:cNvPr id="24" name="Picture 23" descr="Shape, arrow, circle&#10;&#10;Description automatically generated">
            <a:extLst>
              <a:ext uri="{FF2B5EF4-FFF2-40B4-BE49-F238E27FC236}">
                <a16:creationId xmlns:a16="http://schemas.microsoft.com/office/drawing/2014/main" id="{11575DB9-D0DF-AD4C-8A8A-343DBBA3A3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32" y="-56542"/>
            <a:ext cx="2644043" cy="5256584"/>
          </a:xfrm>
          <a:prstGeom prst="rect">
            <a:avLst/>
          </a:prstGeom>
        </p:spPr>
      </p:pic>
      <p:pic>
        <p:nvPicPr>
          <p:cNvPr id="3076" name="Picture 4" descr="María de Nazareth al pie de la cruz - Jose Luis Castrillo">
            <a:extLst>
              <a:ext uri="{FF2B5EF4-FFF2-40B4-BE49-F238E27FC236}">
                <a16:creationId xmlns:a16="http://schemas.microsoft.com/office/drawing/2014/main" id="{B6CA9897-1E1F-EB4D-8D87-9FFC08950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15071"/>
          <a:stretch/>
        </p:blipFill>
        <p:spPr bwMode="auto">
          <a:xfrm>
            <a:off x="631730" y="1563638"/>
            <a:ext cx="2231241" cy="316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2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ario – Colegio Independencia">
            <a:extLst>
              <a:ext uri="{FF2B5EF4-FFF2-40B4-BE49-F238E27FC236}">
                <a16:creationId xmlns:a16="http://schemas.microsoft.com/office/drawing/2014/main" id="{2C996EFF-017F-7A43-B063-FD5E7DFF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1550"/>
            <a:ext cx="1880429" cy="3760857"/>
          </a:xfrm>
          <a:prstGeom prst="rect">
            <a:avLst/>
          </a:prstGeom>
          <a:noFill/>
          <a:effectLst>
            <a:outerShdw blurRad="561320" dist="50800" dir="5400000" sx="111565" sy="111565" algn="ctr" rotWithShape="0">
              <a:srgbClr val="000000">
                <a:alpha val="5782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AAD837-3741-F94E-A0D4-815107B97C33}"/>
              </a:ext>
            </a:extLst>
          </p:cNvPr>
          <p:cNvSpPr txBox="1">
            <a:spLocks/>
          </p:cNvSpPr>
          <p:nvPr/>
        </p:nvSpPr>
        <p:spPr>
          <a:xfrm>
            <a:off x="2522943" y="2657395"/>
            <a:ext cx="5930295" cy="1320800"/>
          </a:xfrm>
          <a:prstGeom prst="rect">
            <a:avLst/>
          </a:prstGeom>
          <a:effectLst/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Padre Silviano,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¡Intercede por nosotros!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CB549-BB22-F547-915B-F7CC865DB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0" y="967543"/>
            <a:ext cx="1256119" cy="1493859"/>
          </a:xfrm>
          <a:prstGeom prst="rect">
            <a:avLst/>
          </a:prstGeom>
        </p:spPr>
      </p:pic>
      <p:pic>
        <p:nvPicPr>
          <p:cNvPr id="24" name="Picture 23" descr="Shape, arrow, circle&#10;&#10;Description automatically generated">
            <a:extLst>
              <a:ext uri="{FF2B5EF4-FFF2-40B4-BE49-F238E27FC236}">
                <a16:creationId xmlns:a16="http://schemas.microsoft.com/office/drawing/2014/main" id="{11575DB9-D0DF-AD4C-8A8A-343DBBA3A3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32" y="-56542"/>
            <a:ext cx="264404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3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1B42-6D06-714E-8E0B-2B729137B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112009"/>
            <a:ext cx="6455100" cy="300672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HIMNO </a:t>
            </a:r>
            <a:b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DEL APÓSTOL</a:t>
            </a:r>
            <a:b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5400" b="1" dirty="0">
                <a:ln/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 LA EUCARISTÍA SJS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BF122-7231-6746-A2ED-C6657EFB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815171"/>
            <a:ext cx="1513707" cy="1800200"/>
          </a:xfrm>
          <a:prstGeom prst="rect">
            <a:avLst/>
          </a:prstGeom>
        </p:spPr>
      </p:pic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8029527B-4CA3-3941-8E5B-8BF554A630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" y="0"/>
            <a:ext cx="264404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4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61E7E-CE99-AF42-AA01-3DCEE23C1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Online Media 3" descr="APOSTOL DE LA EUCARISTIA">
            <a:hlinkClick r:id="" action="ppaction://media"/>
            <a:extLst>
              <a:ext uri="{FF2B5EF4-FFF2-40B4-BE49-F238E27FC236}">
                <a16:creationId xmlns:a16="http://schemas.microsoft.com/office/drawing/2014/main" id="{7C5DEAB6-20B8-FA45-AE30-FCA42A02E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9712" y="762549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7564" y="546809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Merriweather" charset="0"/>
              </a:rPr>
              <a:t>¡Gracias, y bendiciones</a:t>
            </a:r>
          </a:p>
          <a:p>
            <a:pPr algn="ctr"/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Merriweather" charset="0"/>
              </a:rPr>
              <a:t>para ti y tu familia</a:t>
            </a:r>
          </a:p>
          <a:p>
            <a:pPr algn="ctr"/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Merriweather" charset="0"/>
              </a:rPr>
              <a:t>en este tiempo de gracia!</a:t>
            </a:r>
          </a:p>
          <a:p>
            <a:pPr algn="ctr"/>
            <a:endParaRPr lang="es-MX" sz="3200" dirty="0">
              <a:solidFill>
                <a:schemeClr val="accent5">
                  <a:lumMod val="20000"/>
                  <a:lumOff val="80000"/>
                </a:schemeClr>
              </a:solidFill>
              <a:latin typeface="Merriweather" charset="0"/>
            </a:endParaRPr>
          </a:p>
          <a:p>
            <a:pPr algn="ctr"/>
            <a:endParaRPr lang="es-MX" sz="3200" dirty="0">
              <a:solidFill>
                <a:schemeClr val="accent5">
                  <a:lumMod val="20000"/>
                  <a:lumOff val="80000"/>
                </a:schemeClr>
              </a:solidFill>
              <a:latin typeface="Merriweather" charset="0"/>
            </a:endParaRPr>
          </a:p>
          <a:p>
            <a:pPr algn="ctr"/>
            <a:endParaRPr lang="es-MX" sz="3200" dirty="0">
              <a:solidFill>
                <a:schemeClr val="accent5">
                  <a:lumMod val="20000"/>
                  <a:lumOff val="80000"/>
                </a:schemeClr>
              </a:solidFill>
              <a:latin typeface="Merriweather" charset="0"/>
            </a:endParaRPr>
          </a:p>
          <a:p>
            <a:pPr algn="ctr"/>
            <a:endParaRPr lang="es-MX" sz="3200" dirty="0">
              <a:solidFill>
                <a:schemeClr val="accent5">
                  <a:lumMod val="20000"/>
                  <a:lumOff val="80000"/>
                </a:schemeClr>
              </a:solidFill>
              <a:latin typeface="Merriweather" charset="0"/>
            </a:endParaRPr>
          </a:p>
          <a:p>
            <a:pPr algn="ctr"/>
            <a:r>
              <a:rPr lang="es-MX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Merriweather" charset="0"/>
              </a:rPr>
              <a:t>¡Bendito sea Dios!</a:t>
            </a:r>
          </a:p>
        </p:txBody>
      </p:sp>
      <p:pic>
        <p:nvPicPr>
          <p:cNvPr id="4" name="Picture 4" descr="Cómo participar del Triduo Pascual en familia? - Revista Vive">
            <a:extLst>
              <a:ext uri="{FF2B5EF4-FFF2-40B4-BE49-F238E27FC236}">
                <a16:creationId xmlns:a16="http://schemas.microsoft.com/office/drawing/2014/main" id="{4D44C3CD-E0D6-4946-8318-DB760F8A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4" y="2211710"/>
            <a:ext cx="4518172" cy="17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E7ECAB8B-4455-D541-9798-299BC83A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BF122-7231-6746-A2ED-C6657EFB9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658693" y="627534"/>
            <a:ext cx="1873747" cy="2228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D5827D-0A88-6C4E-82CE-46DF398457B4}"/>
              </a:ext>
            </a:extLst>
          </p:cNvPr>
          <p:cNvSpPr txBox="1"/>
          <p:nvPr/>
        </p:nvSpPr>
        <p:spPr>
          <a:xfrm>
            <a:off x="885662" y="613235"/>
            <a:ext cx="73534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mío,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ayúdame a esparcir tu fragancia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 quiera que vaya;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inunda mi alma con tu espíritu y tu vida;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llena todo mi ser y toma de él posesión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tal manera que mi vida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sea en adelante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 una irradiación de la tuya.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Shape, arrow, circle&#10;&#10;Description automatically generated">
            <a:extLst>
              <a:ext uri="{FF2B5EF4-FFF2-40B4-BE49-F238E27FC236}">
                <a16:creationId xmlns:a16="http://schemas.microsoft.com/office/drawing/2014/main" id="{C69E2587-C7D3-9B41-886C-906A5064EF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D5827D-0A88-6C4E-82CE-46DF398457B4}"/>
              </a:ext>
            </a:extLst>
          </p:cNvPr>
          <p:cNvSpPr txBox="1"/>
          <p:nvPr/>
        </p:nvSpPr>
        <p:spPr>
          <a:xfrm>
            <a:off x="895282" y="1059582"/>
            <a:ext cx="73534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Quédate en mi corazón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una unión tan íntima,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quienes tengan contacto conmigo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puedan sentir en mí tu presencia; 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que al mirarme olviden que yo existo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no piensen sino en Ti.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BF122-7231-6746-A2ED-C6657EFB9B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280" y="399909"/>
            <a:ext cx="1873747" cy="2228383"/>
          </a:xfrm>
          <a:prstGeom prst="rect">
            <a:avLst/>
          </a:prstGeom>
        </p:spPr>
      </p:pic>
      <p:pic>
        <p:nvPicPr>
          <p:cNvPr id="27" name="Picture 26" descr="Shape, arrow, circle&#10;&#10;Description automatically generated">
            <a:extLst>
              <a:ext uri="{FF2B5EF4-FFF2-40B4-BE49-F238E27FC236}">
                <a16:creationId xmlns:a16="http://schemas.microsoft.com/office/drawing/2014/main" id="{856035BC-36C0-1B44-BFF0-775D721BD79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BF122-7231-6746-A2ED-C6657EFB9B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732240" y="627534"/>
            <a:ext cx="1873747" cy="2228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D5827D-0A88-6C4E-82CE-46DF398457B4}"/>
              </a:ext>
            </a:extLst>
          </p:cNvPr>
          <p:cNvSpPr txBox="1"/>
          <p:nvPr/>
        </p:nvSpPr>
        <p:spPr>
          <a:xfrm>
            <a:off x="895282" y="627534"/>
            <a:ext cx="73534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Quédate conmigo,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podré convertirme en luz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los otros.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luz, oh Jesús, vendrá toda de Ti;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 uno solo de sus rayos será mío.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 serviré apenas de instrumento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Tú ilumines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las almas a través de mí.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Shape, arrow, circle&#10;&#10;Description automatically generated">
            <a:extLst>
              <a:ext uri="{FF2B5EF4-FFF2-40B4-BE49-F238E27FC236}">
                <a16:creationId xmlns:a16="http://schemas.microsoft.com/office/drawing/2014/main" id="{5A7C1584-6365-0941-95E8-6B8BA02101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D5827D-0A88-6C4E-82CE-46DF398457B4}"/>
              </a:ext>
            </a:extLst>
          </p:cNvPr>
          <p:cNvSpPr txBox="1"/>
          <p:nvPr/>
        </p:nvSpPr>
        <p:spPr>
          <a:xfrm>
            <a:off x="855761" y="694282"/>
            <a:ext cx="5601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Déjame alabarte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forma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te es más agradable:</a:t>
            </a:r>
            <a:b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llevando mi lámpara encendida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disipar las sombras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camino de otras almas. </a:t>
            </a:r>
          </a:p>
          <a:p>
            <a:r>
              <a:rPr lang="es-MX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hape, arrow, circle&#10;&#10;Description automatically generated">
            <a:extLst>
              <a:ext uri="{FF2B5EF4-FFF2-40B4-BE49-F238E27FC236}">
                <a16:creationId xmlns:a16="http://schemas.microsoft.com/office/drawing/2014/main" id="{DA0DB210-919E-5F41-8376-94006757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" y="221393"/>
            <a:ext cx="2448272" cy="4867372"/>
          </a:xfrm>
          <a:prstGeom prst="rect">
            <a:avLst/>
          </a:prstGeom>
        </p:spPr>
      </p:pic>
      <p:pic>
        <p:nvPicPr>
          <p:cNvPr id="7170" name="Picture 2" descr="La Pascua de san Francisco: Triduo Pascual - Ediciones Franciscanas  Arantzazu">
            <a:extLst>
              <a:ext uri="{FF2B5EF4-FFF2-40B4-BE49-F238E27FC236}">
                <a16:creationId xmlns:a16="http://schemas.microsoft.com/office/drawing/2014/main" id="{3ACD06BC-7701-9B40-BC58-AB5E29320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6" r="24601" b="47200"/>
          <a:stretch/>
        </p:blipFill>
        <p:spPr bwMode="auto">
          <a:xfrm>
            <a:off x="6300193" y="915565"/>
            <a:ext cx="1988046" cy="34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4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775A-CA08-BC4F-A558-FE63E203E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1" y="3147814"/>
            <a:ext cx="6874136" cy="740114"/>
          </a:xfrm>
        </p:spPr>
        <p:txBody>
          <a:bodyPr/>
          <a:lstStyle/>
          <a:p>
            <a:r>
              <a:rPr lang="es-ES_tradnl" dirty="0"/>
              <a:t>Retiro Semana Santa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636F-FDFB-584A-AE98-AE457CB29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56" y="3797893"/>
            <a:ext cx="6619244" cy="646065"/>
          </a:xfrm>
        </p:spPr>
        <p:txBody>
          <a:bodyPr>
            <a:normAutofit fontScale="92500" lnSpcReduction="10000"/>
          </a:bodyPr>
          <a:lstStyle/>
          <a:p>
            <a:r>
              <a:rPr lang="es-ES_tradnl" sz="2000" dirty="0"/>
              <a:t>Asociación Laical eclesial apóstoles de la eucaristía </a:t>
            </a:r>
            <a:r>
              <a:rPr lang="es-ES_tradnl" sz="2000" dirty="0" err="1"/>
              <a:t>sjs</a:t>
            </a:r>
            <a:endParaRPr lang="es-ES_tradnl" sz="2000" dirty="0"/>
          </a:p>
        </p:txBody>
      </p:sp>
      <p:pic>
        <p:nvPicPr>
          <p:cNvPr id="1028" name="Picture 4" descr="Cómo participar del Triduo Pascual en familia? - Revista Vive">
            <a:extLst>
              <a:ext uri="{FF2B5EF4-FFF2-40B4-BE49-F238E27FC236}">
                <a16:creationId xmlns:a16="http://schemas.microsoft.com/office/drawing/2014/main" id="{C1479EBE-3F71-A944-82AF-10913E22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214843"/>
            <a:ext cx="5112568" cy="19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8D6A535-45A4-2A44-848C-CECF95EEB7E1}"/>
              </a:ext>
            </a:extLst>
          </p:cNvPr>
          <p:cNvSpPr txBox="1">
            <a:spLocks/>
          </p:cNvSpPr>
          <p:nvPr/>
        </p:nvSpPr>
        <p:spPr bwMode="gray">
          <a:xfrm>
            <a:off x="804656" y="699542"/>
            <a:ext cx="3121336" cy="64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/>
              <a:t>¡Bendito sea dios!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49BCBC-1897-4340-AFF4-3ED54F0B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18" y="3325648"/>
            <a:ext cx="1015010" cy="1208345"/>
          </a:xfrm>
          <a:prstGeom prst="rect">
            <a:avLst/>
          </a:prstGeom>
        </p:spPr>
      </p:pic>
      <p:pic>
        <p:nvPicPr>
          <p:cNvPr id="8" name="Picture 7" descr="Shape, arrow, circle&#10;&#10;Description automatically generated">
            <a:extLst>
              <a:ext uri="{FF2B5EF4-FFF2-40B4-BE49-F238E27FC236}">
                <a16:creationId xmlns:a16="http://schemas.microsoft.com/office/drawing/2014/main" id="{39E6B076-CA3D-9045-8C69-E7B0B1DD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0" y="363860"/>
            <a:ext cx="2172044" cy="43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9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arrow, circle&#10;&#10;Description automatically generated">
            <a:extLst>
              <a:ext uri="{FF2B5EF4-FFF2-40B4-BE49-F238E27FC236}">
                <a16:creationId xmlns:a16="http://schemas.microsoft.com/office/drawing/2014/main" id="{8E20273B-5ED9-014D-8A01-2FF7B46E7B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80"/>
            <a:ext cx="2627784" cy="5224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89F8F-877A-534D-B639-C359D89F3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627534"/>
            <a:ext cx="1385854" cy="1648149"/>
          </a:xfrm>
          <a:prstGeom prst="rect">
            <a:avLst/>
          </a:prstGeom>
        </p:spPr>
      </p:pic>
      <p:pic>
        <p:nvPicPr>
          <p:cNvPr id="3" name="Online Media 2" descr="Cómo vivir la Semana Santa - Padre Ángel Espinosa de los Monteros">
            <a:hlinkClick r:id="" action="ppaction://media"/>
            <a:extLst>
              <a:ext uri="{FF2B5EF4-FFF2-40B4-BE49-F238E27FC236}">
                <a16:creationId xmlns:a16="http://schemas.microsoft.com/office/drawing/2014/main" id="{74344E1B-4AF1-CE49-816D-2F734BC494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68937" y="197019"/>
            <a:ext cx="8406126" cy="4749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43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83A8-2160-8C43-BA80-698905C61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11510"/>
            <a:ext cx="6455100" cy="1159800"/>
          </a:xfrm>
        </p:spPr>
        <p:txBody>
          <a:bodyPr/>
          <a:lstStyle/>
          <a:p>
            <a:r>
              <a:rPr lang="es-ES_tradnl" dirty="0"/>
              <a:t>RESONANCIAS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D0DF-7F37-6F44-A698-B8DEAAE7F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40" y="1707654"/>
            <a:ext cx="6455100" cy="784800"/>
          </a:xfrm>
        </p:spPr>
        <p:txBody>
          <a:bodyPr/>
          <a:lstStyle/>
          <a:p>
            <a:r>
              <a:rPr lang="es-ES_tradnl" sz="3200" dirty="0"/>
              <a:t>¿Cómo vivir la Semana Santa?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33C12-2BED-0046-88F5-2D5ED64652A3}"/>
              </a:ext>
            </a:extLst>
          </p:cNvPr>
          <p:cNvSpPr txBox="1"/>
          <p:nvPr/>
        </p:nvSpPr>
        <p:spPr>
          <a:xfrm>
            <a:off x="3698216" y="2178513"/>
            <a:ext cx="5400600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Medita en la Pasión (</a:t>
            </a:r>
            <a:r>
              <a:rPr lang="es-ES_tradnl" sz="2400" dirty="0" err="1"/>
              <a:t>Jn</a:t>
            </a:r>
            <a:r>
              <a:rPr lang="es-ES_tradnl" sz="2400" dirty="0"/>
              <a:t>. 13 al 18)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Un sacrificio extra al día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Silencio interior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400" dirty="0"/>
              <a:t>Asiste a la Liturgia </a:t>
            </a:r>
          </a:p>
          <a:p>
            <a:pPr>
              <a:lnSpc>
                <a:spcPct val="150000"/>
              </a:lnSpc>
            </a:pPr>
            <a:r>
              <a:rPr lang="es-ES_tradnl" sz="2400" dirty="0"/>
              <a:t>   (Presencialmente si es posible)</a:t>
            </a:r>
          </a:p>
        </p:txBody>
      </p:sp>
      <p:pic>
        <p:nvPicPr>
          <p:cNvPr id="1026" name="Picture 2" descr="Semana Santa">
            <a:extLst>
              <a:ext uri="{FF2B5EF4-FFF2-40B4-BE49-F238E27FC236}">
                <a16:creationId xmlns:a16="http://schemas.microsoft.com/office/drawing/2014/main" id="{732A3CA1-51C7-3C41-94D1-593A0031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2" y="2283718"/>
            <a:ext cx="2928192" cy="21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2323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{102DE44B-88A7-614F-B56C-45B72541E959}tf10001076</Template>
  <TotalTime>1486</TotalTime>
  <Words>508</Words>
  <Application>Microsoft Macintosh PowerPoint</Application>
  <PresentationFormat>On-screen Show (16:9)</PresentationFormat>
  <Paragraphs>88</Paragraphs>
  <Slides>28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Century Gothic</vt:lpstr>
      <vt:lpstr>Wingdings 3</vt:lpstr>
      <vt:lpstr>Merriweather</vt:lpstr>
      <vt:lpstr>Calibri</vt:lpstr>
      <vt:lpstr>Arial</vt:lpstr>
      <vt:lpstr>Ion Boardroom</vt:lpstr>
      <vt:lpstr>Retiro Espiritual  Apóstoles de la Eucaristía SJS</vt:lpstr>
      <vt:lpstr>ORACIÓN  DEL  APÓSTOL</vt:lpstr>
      <vt:lpstr>PowerPoint Presentation</vt:lpstr>
      <vt:lpstr>PowerPoint Presentation</vt:lpstr>
      <vt:lpstr>PowerPoint Presentation</vt:lpstr>
      <vt:lpstr>PowerPoint Presentation</vt:lpstr>
      <vt:lpstr>Retiro Semana Santa 2022</vt:lpstr>
      <vt:lpstr>PowerPoint Presentation</vt:lpstr>
      <vt:lpstr>RESONANCIAS</vt:lpstr>
      <vt:lpstr>RESONANCIAS</vt:lpstr>
      <vt:lpstr>Día a Día</vt:lpstr>
      <vt:lpstr>DOMINGO DE RAMOS</vt:lpstr>
      <vt:lpstr>LUNES A MIÉRCOLES:</vt:lpstr>
      <vt:lpstr>JUEVES SANTO </vt:lpstr>
      <vt:lpstr>VIERNES SANTO</vt:lpstr>
      <vt:lpstr>SÁBADO SANTO</vt:lpstr>
      <vt:lpstr>PowerPoint Presentation</vt:lpstr>
      <vt:lpstr>PowerPoint Presentation</vt:lpstr>
      <vt:lpstr>En mi vida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HIMNO  DEL APÓSTOL DE LA EUCARISTÍA SJS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Sr. Lilia M Barba</cp:lastModifiedBy>
  <cp:revision>128</cp:revision>
  <dcterms:modified xsi:type="dcterms:W3CDTF">2022-03-25T17:37:36Z</dcterms:modified>
</cp:coreProperties>
</file>