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4" r:id="rId4"/>
    <p:sldId id="261" r:id="rId5"/>
    <p:sldId id="262" r:id="rId6"/>
    <p:sldId id="263" r:id="rId7"/>
    <p:sldId id="260" r:id="rId8"/>
    <p:sldId id="257" r:id="rId9"/>
    <p:sldId id="258" r:id="rId10"/>
    <p:sldId id="259" r:id="rId11"/>
    <p:sldId id="265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43"/>
  </p:normalViewPr>
  <p:slideViewPr>
    <p:cSldViewPr snapToGrid="0">
      <p:cViewPr varScale="1">
        <p:scale>
          <a:sx n="100" d="100"/>
          <a:sy n="100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60319" y="4504299"/>
            <a:ext cx="8271361" cy="1195344"/>
          </a:xfrm>
        </p:spPr>
        <p:txBody>
          <a:bodyPr>
            <a:noAutofit/>
          </a:bodyPr>
          <a:lstStyle/>
          <a:p>
            <a:r>
              <a:rPr lang="es-MX" sz="6000" dirty="0"/>
              <a:t>EL BAUTISMO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171" y="2064343"/>
            <a:ext cx="3714421" cy="247805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86" y="691055"/>
            <a:ext cx="1704109" cy="202663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66444" y="1269059"/>
            <a:ext cx="5631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rgbClr val="002060"/>
                </a:solidFill>
              </a:rPr>
              <a:t>¡Bendito sea Dios!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C80F35-0FCD-E049-B63B-040D52327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416" y="612568"/>
            <a:ext cx="1311338" cy="26056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6073B1-9207-194B-86DE-29A2E3FABAB2}"/>
              </a:ext>
            </a:extLst>
          </p:cNvPr>
          <p:cNvSpPr txBox="1"/>
          <p:nvPr/>
        </p:nvSpPr>
        <p:spPr>
          <a:xfrm>
            <a:off x="2532388" y="5480523"/>
            <a:ext cx="7127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Formación</a:t>
            </a:r>
            <a:r>
              <a:rPr lang="en-US" sz="3200" dirty="0"/>
              <a:t> para Grupo Laical </a:t>
            </a:r>
            <a:r>
              <a:rPr lang="en-US" sz="3200" dirty="0" err="1"/>
              <a:t>Eclesial</a:t>
            </a:r>
            <a:r>
              <a:rPr lang="en-US" sz="3200" dirty="0"/>
              <a:t> </a:t>
            </a:r>
            <a:r>
              <a:rPr lang="en-US" sz="3200" dirty="0" err="1"/>
              <a:t>Apóstoles</a:t>
            </a:r>
            <a:r>
              <a:rPr lang="en-US" sz="3200" dirty="0"/>
              <a:t> de la </a:t>
            </a:r>
            <a:r>
              <a:rPr lang="en-US" sz="3200" dirty="0" err="1"/>
              <a:t>Eucaristía</a:t>
            </a:r>
            <a:r>
              <a:rPr lang="en-US" sz="3200" dirty="0"/>
              <a:t> SJS</a:t>
            </a:r>
          </a:p>
        </p:txBody>
      </p:sp>
    </p:spTree>
    <p:extLst>
      <p:ext uri="{BB962C8B-B14F-4D97-AF65-F5344CB8AC3E}">
        <p14:creationId xmlns:p14="http://schemas.microsoft.com/office/powerpoint/2010/main" val="19647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53786" y="3995678"/>
            <a:ext cx="9892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/>
              <a:t>El Bautismo  imprime en el alma un signo espiritual indeleble, el carácter que consagra al bautizado a la religión cristiana. Por esta razón del carácter, el Bautismo no puede ser reiterado.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16355"/>
            <a:ext cx="5486400" cy="338671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531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59429" y="883227"/>
            <a:ext cx="87224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/>
              <a:t>En todos los bautizados, niños y adultos, la fe debe crecer después del Bautismo. Por eso, la Iglesia celebra cada año, en la noche pascual, la renovación de las promesas del Bautismo.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554" y="3271984"/>
            <a:ext cx="4984173" cy="332278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4866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2418" y="924791"/>
            <a:ext cx="6774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BIBLIOGRAFÍA</a:t>
            </a:r>
            <a:r>
              <a:rPr lang="es-MX" dirty="0"/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20686" y="2018806"/>
            <a:ext cx="66383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Mejía Pereda, Salvador. </a:t>
            </a:r>
          </a:p>
          <a:p>
            <a:r>
              <a:rPr lang="es-MX" sz="3600" u="sng" dirty="0"/>
              <a:t>La Revelación Cristiana. </a:t>
            </a:r>
          </a:p>
          <a:p>
            <a:r>
              <a:rPr lang="es-MX" sz="3600" dirty="0"/>
              <a:t>México, 2012</a:t>
            </a:r>
          </a:p>
          <a:p>
            <a:endParaRPr lang="es-MX" sz="3600" dirty="0"/>
          </a:p>
          <a:p>
            <a:r>
              <a:rPr lang="es-MX" sz="3600" dirty="0"/>
              <a:t>Catecismo de la Iglesia Católica. Cf. No.  1220 -1284</a:t>
            </a:r>
          </a:p>
        </p:txBody>
      </p:sp>
      <p:pic>
        <p:nvPicPr>
          <p:cNvPr id="1028" name="Picture 4" descr="Taufsymbol taube clipart 11 » Clipart Station">
            <a:extLst>
              <a:ext uri="{FF2B5EF4-FFF2-40B4-BE49-F238E27FC236}">
                <a16:creationId xmlns:a16="http://schemas.microsoft.com/office/drawing/2014/main" id="{EBAFB817-67CC-504A-9909-5B25403EA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599" y="924791"/>
            <a:ext cx="279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8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42160" y="716973"/>
            <a:ext cx="78139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ACTIVIDAD</a:t>
            </a:r>
          </a:p>
          <a:p>
            <a:pPr algn="ctr"/>
            <a:endParaRPr lang="es-MX" sz="3600" dirty="0"/>
          </a:p>
          <a:p>
            <a:pPr algn="just"/>
            <a:r>
              <a:rPr lang="es-MX" sz="4400" dirty="0"/>
              <a:t>Contestar la página 104 del libro de </a:t>
            </a:r>
            <a:r>
              <a:rPr lang="es-MX" sz="4400" i="1" dirty="0"/>
              <a:t>Revelación Cristiana</a:t>
            </a:r>
            <a:r>
              <a:rPr lang="es-MX" sz="2400" i="1" dirty="0"/>
              <a:t>.</a:t>
            </a:r>
          </a:p>
        </p:txBody>
      </p:sp>
      <p:pic>
        <p:nvPicPr>
          <p:cNvPr id="2050" name="Picture 2" descr="estudio bíblico personal con cruz bíblica por la mañana, espiritualidad y  religión, conceptos religiosos 3023602 Foto de stock en Vecteezy">
            <a:extLst>
              <a:ext uri="{FF2B5EF4-FFF2-40B4-BE49-F238E27FC236}">
                <a16:creationId xmlns:a16="http://schemas.microsoft.com/office/drawing/2014/main" id="{06A065E6-09E3-564A-A8AA-A3BA93BC0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8" y="3719284"/>
            <a:ext cx="3853048" cy="2568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8800" dirty="0"/>
              <a:t>gracias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¡Dios los bendiga!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674" y="612568"/>
            <a:ext cx="1927487" cy="2292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32877E-4808-9540-947F-513507A3B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416" y="612568"/>
            <a:ext cx="1311338" cy="26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7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33945" y="675409"/>
            <a:ext cx="10079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rgbClr val="002060"/>
                </a:solidFill>
              </a:rPr>
              <a:t>La </a:t>
            </a:r>
            <a:r>
              <a:rPr lang="es-MX" sz="3600" i="1" u="sng" dirty="0">
                <a:solidFill>
                  <a:srgbClr val="002060"/>
                </a:solidFill>
              </a:rPr>
              <a:t>iniciación cristiana </a:t>
            </a:r>
            <a:r>
              <a:rPr lang="es-MX" sz="3600" dirty="0">
                <a:solidFill>
                  <a:srgbClr val="002060"/>
                </a:solidFill>
              </a:rPr>
              <a:t>se realiza mediante el conjunto de tres sacramentos</a:t>
            </a:r>
            <a:r>
              <a:rPr lang="es-MX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A458A1-60CB-5340-A0DE-9F157C1AF9E3}"/>
              </a:ext>
            </a:extLst>
          </p:cNvPr>
          <p:cNvGrpSpPr/>
          <p:nvPr/>
        </p:nvGrpSpPr>
        <p:grpSpPr>
          <a:xfrm>
            <a:off x="1849582" y="4437040"/>
            <a:ext cx="9767454" cy="1754326"/>
            <a:chOff x="1849582" y="4437040"/>
            <a:chExt cx="9767454" cy="1754326"/>
          </a:xfrm>
        </p:grpSpPr>
        <p:sp>
          <p:nvSpPr>
            <p:cNvPr id="6" name="CuadroTexto 5"/>
            <p:cNvSpPr txBox="1"/>
            <p:nvPr/>
          </p:nvSpPr>
          <p:spPr>
            <a:xfrm>
              <a:off x="3335481" y="4437040"/>
              <a:ext cx="828155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dirty="0">
                  <a:solidFill>
                    <a:schemeClr val="accent5">
                      <a:lumMod val="50000"/>
                    </a:schemeClr>
                  </a:solidFill>
                </a:rPr>
                <a:t>La </a:t>
              </a:r>
              <a:r>
                <a:rPr lang="es-MX" sz="3600" u="sng" dirty="0">
                  <a:solidFill>
                    <a:schemeClr val="accent5">
                      <a:lumMod val="50000"/>
                    </a:schemeClr>
                  </a:solidFill>
                </a:rPr>
                <a:t>Eucaristía</a:t>
              </a:r>
              <a:r>
                <a:rPr lang="es-MX" sz="3600" dirty="0">
                  <a:solidFill>
                    <a:schemeClr val="accent5">
                      <a:lumMod val="50000"/>
                    </a:schemeClr>
                  </a:solidFill>
                </a:rPr>
                <a:t>, que alimenta al discípulo con el Cuerpo y la Sangre de Cristo para ser transformado en El. </a:t>
              </a:r>
            </a:p>
          </p:txBody>
        </p:sp>
        <p:pic>
          <p:nvPicPr>
            <p:cNvPr id="4098" name="Picture 2" descr="Símbolos de los siete sacramentos de la iglesia católica. vector pinturas  para la pared • cuadros unción, unción, sacerdocio | myloview.es">
              <a:extLst>
                <a:ext uri="{FF2B5EF4-FFF2-40B4-BE49-F238E27FC236}">
                  <a16:creationId xmlns:a16="http://schemas.microsoft.com/office/drawing/2014/main" id="{4DCD5A3F-DADC-D14E-ACBA-D77F9EC835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7" t="19815" r="4430" b="53563"/>
            <a:stretch/>
          </p:blipFill>
          <p:spPr bwMode="auto">
            <a:xfrm>
              <a:off x="1849582" y="4667906"/>
              <a:ext cx="1345498" cy="1315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C32982-1EE8-B147-BE2A-97916510C366}"/>
              </a:ext>
            </a:extLst>
          </p:cNvPr>
          <p:cNvGrpSpPr/>
          <p:nvPr/>
        </p:nvGrpSpPr>
        <p:grpSpPr>
          <a:xfrm>
            <a:off x="1377199" y="3349200"/>
            <a:ext cx="9882423" cy="1186474"/>
            <a:chOff x="1377199" y="3349200"/>
            <a:chExt cx="9882423" cy="1186474"/>
          </a:xfrm>
        </p:grpSpPr>
        <p:sp>
          <p:nvSpPr>
            <p:cNvPr id="5" name="CuadroTexto 4"/>
            <p:cNvSpPr txBox="1"/>
            <p:nvPr/>
          </p:nvSpPr>
          <p:spPr>
            <a:xfrm>
              <a:off x="2780642" y="3450066"/>
              <a:ext cx="8478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dirty="0">
                  <a:solidFill>
                    <a:srgbClr val="FF0000"/>
                  </a:solidFill>
                </a:rPr>
                <a:t>La </a:t>
              </a:r>
              <a:r>
                <a:rPr lang="es-MX" sz="3600" u="sng" dirty="0">
                  <a:solidFill>
                    <a:srgbClr val="FF0000"/>
                  </a:solidFill>
                </a:rPr>
                <a:t>confirmación,</a:t>
              </a:r>
              <a:r>
                <a:rPr lang="es-MX" sz="3600" dirty="0">
                  <a:solidFill>
                    <a:srgbClr val="FF0000"/>
                  </a:solidFill>
                </a:rPr>
                <a:t> que es su afianzamiento</a:t>
              </a:r>
            </a:p>
          </p:txBody>
        </p:sp>
        <p:pic>
          <p:nvPicPr>
            <p:cNvPr id="7" name="Picture 2" descr="Símbolos de los siete sacramentos de la iglesia católica. vector pinturas  para la pared • cuadros unción, unción, sacerdocio | myloview.es">
              <a:extLst>
                <a:ext uri="{FF2B5EF4-FFF2-40B4-BE49-F238E27FC236}">
                  <a16:creationId xmlns:a16="http://schemas.microsoft.com/office/drawing/2014/main" id="{9AE5416F-7AF2-1544-901B-612ABD3818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3" t="3888" r="35823" b="69695"/>
            <a:stretch/>
          </p:blipFill>
          <p:spPr bwMode="auto">
            <a:xfrm>
              <a:off x="1377199" y="3349200"/>
              <a:ext cx="1197716" cy="1186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4CB7C28-E8CF-5049-8FC5-5574E47B0EFA}"/>
              </a:ext>
            </a:extLst>
          </p:cNvPr>
          <p:cNvGrpSpPr/>
          <p:nvPr/>
        </p:nvGrpSpPr>
        <p:grpSpPr>
          <a:xfrm>
            <a:off x="822040" y="2013327"/>
            <a:ext cx="10977414" cy="1194245"/>
            <a:chOff x="822040" y="2013327"/>
            <a:chExt cx="10977414" cy="1194245"/>
          </a:xfrm>
        </p:grpSpPr>
        <p:sp>
          <p:nvSpPr>
            <p:cNvPr id="4" name="CuadroTexto 3"/>
            <p:cNvSpPr txBox="1"/>
            <p:nvPr/>
          </p:nvSpPr>
          <p:spPr>
            <a:xfrm>
              <a:off x="2032000" y="2232226"/>
              <a:ext cx="9767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El </a:t>
              </a:r>
              <a:r>
                <a:rPr lang="es-MX" sz="3600" u="sng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Bautismo</a:t>
              </a:r>
              <a:r>
                <a:rPr lang="es-MX" sz="36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, que es el comienzo de la vida nueva.</a:t>
              </a:r>
            </a:p>
          </p:txBody>
        </p:sp>
        <p:pic>
          <p:nvPicPr>
            <p:cNvPr id="8" name="Picture 2" descr="Símbolos de los siete sacramentos de la iglesia católica. vector pinturas  para la pared • cuadros unción, unción, sacerdocio | myloview.es">
              <a:extLst>
                <a:ext uri="{FF2B5EF4-FFF2-40B4-BE49-F238E27FC236}">
                  <a16:creationId xmlns:a16="http://schemas.microsoft.com/office/drawing/2014/main" id="{478C09A7-A075-8242-92FA-0A927F7F99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8" t="19263" r="65152" b="52590"/>
            <a:stretch/>
          </p:blipFill>
          <p:spPr bwMode="auto">
            <a:xfrm>
              <a:off x="822040" y="2013327"/>
              <a:ext cx="1209960" cy="1194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597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50817" y="566609"/>
            <a:ext cx="9653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rgbClr val="002060"/>
                </a:solidFill>
              </a:rPr>
              <a:t>Desde el día de Pentecostés la Iglesia ha celebrado y administrado el santo Bautismo.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50817" y="4199851"/>
            <a:ext cx="96664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S. Pedro declara a la multitud conmovida por su predicación: </a:t>
            </a:r>
            <a:r>
              <a:rPr lang="es-MX" sz="3200" i="1" dirty="0"/>
              <a:t>“Convertíos y que cada uno de vosotros se haga bautizar en el nombre de Jesucristo, para remisión de vuestros pecados y recibiréis el don del Espíritu Santo”</a:t>
            </a:r>
            <a:r>
              <a:rPr lang="es-MX" sz="3200" dirty="0"/>
              <a:t> ( </a:t>
            </a:r>
            <a:r>
              <a:rPr lang="es-MX" sz="3200" dirty="0" err="1"/>
              <a:t>Hch</a:t>
            </a:r>
            <a:r>
              <a:rPr lang="es-MX" sz="3200" dirty="0"/>
              <a:t>. 2,38).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69" y="1592132"/>
            <a:ext cx="5816711" cy="2748074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837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73579" y="828287"/>
            <a:ext cx="555913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u="sng" dirty="0">
                <a:solidFill>
                  <a:srgbClr val="002060"/>
                </a:solidFill>
              </a:rPr>
              <a:t>Bautizar:</a:t>
            </a:r>
            <a:r>
              <a:rPr lang="es-MX" sz="3600" dirty="0"/>
              <a:t>  (baptizein en griego) significa sumergir, introducir dentro del agua; la inmersión en el agua, simboliza el acto de sepultar al catecúmeno en la muerte de Cristo, de donde sale por la resurrección con Él como nueva creatura.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137" r="11680"/>
          <a:stretch/>
        </p:blipFill>
        <p:spPr>
          <a:xfrm>
            <a:off x="6650181" y="1349047"/>
            <a:ext cx="4940137" cy="4159905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97370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6839" y="382385"/>
            <a:ext cx="10178322" cy="828898"/>
          </a:xfrm>
        </p:spPr>
        <p:txBody>
          <a:bodyPr/>
          <a:lstStyle/>
          <a:p>
            <a:pPr algn="ctr"/>
            <a:r>
              <a:rPr lang="es-MX" dirty="0"/>
              <a:t>El bautismo de cristo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7151" y="1392340"/>
            <a:ext cx="10178322" cy="19327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4000" dirty="0">
                <a:solidFill>
                  <a:srgbClr val="002060"/>
                </a:solidFill>
              </a:rPr>
              <a:t>Cristo comienza su vida pública después de hacerse bautizar por S. Juan Bautista en el Jordán.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576" y="3098570"/>
            <a:ext cx="6754090" cy="3377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95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44636" y="807662"/>
            <a:ext cx="7954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rgbClr val="002060"/>
                </a:solidFill>
              </a:rPr>
              <a:t>Después de la Resurrección, </a:t>
            </a:r>
          </a:p>
          <a:p>
            <a:r>
              <a:rPr lang="es-MX" sz="4000" dirty="0">
                <a:solidFill>
                  <a:srgbClr val="002060"/>
                </a:solidFill>
              </a:rPr>
              <a:t>confiere esta misión a sus apóstoles: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11927" y="2816901"/>
            <a:ext cx="92652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000" i="1" dirty="0"/>
              <a:t>“Id, pues,  y haced discípulos a todas las gentes bautizándolas en el nombre del Padre y del Hijo y del Espíritu Santo, y enseñándoles a guardar todo lo que yo os he mandado” </a:t>
            </a:r>
          </a:p>
          <a:p>
            <a:pPr algn="ctr"/>
            <a:r>
              <a:rPr lang="es-MX" sz="3600" dirty="0"/>
              <a:t>(Mt. 28,19-20).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58" y="213496"/>
            <a:ext cx="3164098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50128" y="612844"/>
            <a:ext cx="38553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El santo Bautismo es el fundamento de toda la vida cristiana, el pórtico de la vida en el espíritu y la puerta que abre el acceso a otros sacramentos.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102" y="976709"/>
            <a:ext cx="5403274" cy="524970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7396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48246" y="966355"/>
            <a:ext cx="9788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El Bautismo constituye el nacimiento a la vida nueva en Cristo. Por el bautismo somos Hijos de Dios y herederos del cielo.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1" y="3429000"/>
            <a:ext cx="6431972" cy="217083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2067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46909" y="290552"/>
            <a:ext cx="8593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rgbClr val="002060"/>
                </a:solidFill>
              </a:rPr>
              <a:t>El fruto del Bautismo, o gracia bautismal comprende: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745672" y="1642070"/>
            <a:ext cx="671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rgbClr val="7030A0"/>
                </a:solidFill>
              </a:rPr>
              <a:t>El perdón del pecado original y de todos los pecados personales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102428" y="2879529"/>
            <a:ext cx="9331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El nacimiento  a la vida nueva, por la cual el hombre es hecho hijo adoptivo del Padre, miembro de Cristo, templo del Espíritu Santo</a:t>
            </a:r>
            <a:r>
              <a:rPr lang="es-MX" sz="3600" dirty="0"/>
              <a:t>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603828" y="4680592"/>
            <a:ext cx="8967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rgbClr val="00B0F0"/>
                </a:solidFill>
              </a:rPr>
              <a:t>El bautizado es incorporado a la Iglesia, Cuerpo de Cristo, y por ende adquiere en Cristo la dignidad de ser sacerdote, profeta y rey. </a:t>
            </a:r>
          </a:p>
        </p:txBody>
      </p:sp>
      <p:sp>
        <p:nvSpPr>
          <p:cNvPr id="3" name="2 Flecha derecha"/>
          <p:cNvSpPr/>
          <p:nvPr/>
        </p:nvSpPr>
        <p:spPr>
          <a:xfrm>
            <a:off x="1097280" y="2140772"/>
            <a:ext cx="247426" cy="174319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derecha"/>
          <p:cNvSpPr/>
          <p:nvPr/>
        </p:nvSpPr>
        <p:spPr>
          <a:xfrm>
            <a:off x="1498246" y="5403354"/>
            <a:ext cx="247426" cy="174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derecha"/>
          <p:cNvSpPr/>
          <p:nvPr/>
        </p:nvSpPr>
        <p:spPr>
          <a:xfrm>
            <a:off x="1337086" y="3861398"/>
            <a:ext cx="247426" cy="1743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 descr="4. ASPECTOS CATEQUÉTICOS DE LA CELEBRACIÓN DEL BAUTISMO – El sacramento del  bautismo">
            <a:extLst>
              <a:ext uri="{FF2B5EF4-FFF2-40B4-BE49-F238E27FC236}">
                <a16:creationId xmlns:a16="http://schemas.microsoft.com/office/drawing/2014/main" id="{BB31C3C1-601C-C840-BF98-587B381B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473" y="325346"/>
            <a:ext cx="2249710" cy="26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4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322</TotalTime>
  <Words>504</Words>
  <Application>Microsoft Macintosh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Impact</vt:lpstr>
      <vt:lpstr>Badge</vt:lpstr>
      <vt:lpstr> </vt:lpstr>
      <vt:lpstr>PowerPoint Presentation</vt:lpstr>
      <vt:lpstr>PowerPoint Presentation</vt:lpstr>
      <vt:lpstr>PowerPoint Presentation</vt:lpstr>
      <vt:lpstr>El bautismo de cristo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BAUTISMO</dc:title>
  <dc:creator>H. Paty</dc:creator>
  <cp:lastModifiedBy>Sr. Lilia M Barba</cp:lastModifiedBy>
  <cp:revision>60</cp:revision>
  <dcterms:created xsi:type="dcterms:W3CDTF">2021-11-12T23:10:31Z</dcterms:created>
  <dcterms:modified xsi:type="dcterms:W3CDTF">2021-11-15T18:09:28Z</dcterms:modified>
</cp:coreProperties>
</file>